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71" r:id="rId2"/>
    <p:sldId id="272" r:id="rId3"/>
    <p:sldId id="273" r:id="rId4"/>
    <p:sldId id="274" r:id="rId5"/>
    <p:sldId id="27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1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22D21-D166-46BB-AB73-E23936C376C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91CF54-E111-4947-8E39-50A46F534E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Register an Account</a:t>
          </a:r>
          <a:endParaRPr lang="en-US"/>
        </a:p>
      </dgm:t>
    </dgm:pt>
    <dgm:pt modelId="{1AABD656-CC8F-4955-8F6C-7FA3CDD7E7BF}" type="parTrans" cxnId="{A66BABBB-F6AD-404B-9544-0CA6121FE297}">
      <dgm:prSet/>
      <dgm:spPr/>
      <dgm:t>
        <a:bodyPr/>
        <a:lstStyle/>
        <a:p>
          <a:endParaRPr lang="en-US"/>
        </a:p>
      </dgm:t>
    </dgm:pt>
    <dgm:pt modelId="{FCCD6C8B-1CC2-4191-B6C5-07C4A6705A7A}" type="sibTrans" cxnId="{A66BABBB-F6AD-404B-9544-0CA6121FE2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ADEE25E-4BB0-4CB3-B9B8-55ECD59DBF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File a new claim</a:t>
          </a:r>
          <a:endParaRPr lang="en-US"/>
        </a:p>
      </dgm:t>
    </dgm:pt>
    <dgm:pt modelId="{57D5AA56-C287-4F48-8620-AE7D0DB777AA}" type="parTrans" cxnId="{A2C382BD-F8C5-40D3-B0D0-3E45CED235C1}">
      <dgm:prSet/>
      <dgm:spPr/>
      <dgm:t>
        <a:bodyPr/>
        <a:lstStyle/>
        <a:p>
          <a:endParaRPr lang="en-US"/>
        </a:p>
      </dgm:t>
    </dgm:pt>
    <dgm:pt modelId="{5B92178A-C0AC-4A53-BC76-484028F06AF3}" type="sibTrans" cxnId="{A2C382BD-F8C5-40D3-B0D0-3E45CED235C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303E0A-A017-4E23-8DD1-BD0A8B7065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Upload </a:t>
          </a:r>
          <a:r>
            <a:rPr lang="en-US" sz="1800" b="1" dirty="0"/>
            <a:t>documentation</a:t>
          </a:r>
          <a:r>
            <a:rPr lang="en-US" sz="1600" b="1" dirty="0"/>
            <a:t> to case file</a:t>
          </a:r>
          <a:endParaRPr lang="en-US" sz="1600" dirty="0"/>
        </a:p>
      </dgm:t>
    </dgm:pt>
    <dgm:pt modelId="{B2C93367-6167-4E8F-BD6F-4D6FCADEBB1B}" type="parTrans" cxnId="{517653C3-708D-45B4-A8D6-AC52F2808BA5}">
      <dgm:prSet/>
      <dgm:spPr/>
      <dgm:t>
        <a:bodyPr/>
        <a:lstStyle/>
        <a:p>
          <a:endParaRPr lang="en-US"/>
        </a:p>
      </dgm:t>
    </dgm:pt>
    <dgm:pt modelId="{EB22D3B3-E9CE-43AE-918E-141834D22FD1}" type="sibTrans" cxnId="{517653C3-708D-45B4-A8D6-AC52F2808BA5}">
      <dgm:prSet/>
      <dgm:spPr/>
      <dgm:t>
        <a:bodyPr/>
        <a:lstStyle/>
        <a:p>
          <a:endParaRPr lang="en-US"/>
        </a:p>
      </dgm:t>
    </dgm:pt>
    <dgm:pt modelId="{6CEFCE82-E350-406F-AF5A-9DED37C676CB}" type="pres">
      <dgm:prSet presAssocID="{60622D21-D166-46BB-AB73-E23936C376C5}" presName="root" presStyleCnt="0">
        <dgm:presLayoutVars>
          <dgm:dir/>
          <dgm:resizeHandles val="exact"/>
        </dgm:presLayoutVars>
      </dgm:prSet>
      <dgm:spPr/>
    </dgm:pt>
    <dgm:pt modelId="{589C6EC2-B4EE-4B00-8AD2-D734964F2CA7}" type="pres">
      <dgm:prSet presAssocID="{60622D21-D166-46BB-AB73-E23936C376C5}" presName="container" presStyleCnt="0">
        <dgm:presLayoutVars>
          <dgm:dir/>
          <dgm:resizeHandles val="exact"/>
        </dgm:presLayoutVars>
      </dgm:prSet>
      <dgm:spPr/>
    </dgm:pt>
    <dgm:pt modelId="{783A98FD-EB48-4D5C-82E1-B654ED21442F}" type="pres">
      <dgm:prSet presAssocID="{9D91CF54-E111-4947-8E39-50A46F534E26}" presName="compNode" presStyleCnt="0"/>
      <dgm:spPr/>
    </dgm:pt>
    <dgm:pt modelId="{10D7860C-023E-40ED-80B6-4E36AB12A016}" type="pres">
      <dgm:prSet presAssocID="{9D91CF54-E111-4947-8E39-50A46F534E26}" presName="iconBgRect" presStyleLbl="bgShp" presStyleIdx="0" presStyleCnt="3"/>
      <dgm:spPr/>
    </dgm:pt>
    <dgm:pt modelId="{996EE95D-2A95-47D5-8FAB-005680C6FC81}" type="pres">
      <dgm:prSet presAssocID="{9D91CF54-E111-4947-8E39-50A46F534E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2FF2ECAF-EA74-49B5-91D0-0443B077D33F}" type="pres">
      <dgm:prSet presAssocID="{9D91CF54-E111-4947-8E39-50A46F534E26}" presName="spaceRect" presStyleCnt="0"/>
      <dgm:spPr/>
    </dgm:pt>
    <dgm:pt modelId="{8540283C-0E1E-45D2-9718-689E2B7C80F7}" type="pres">
      <dgm:prSet presAssocID="{9D91CF54-E111-4947-8E39-50A46F534E26}" presName="textRect" presStyleLbl="revTx" presStyleIdx="0" presStyleCnt="3">
        <dgm:presLayoutVars>
          <dgm:chMax val="1"/>
          <dgm:chPref val="1"/>
        </dgm:presLayoutVars>
      </dgm:prSet>
      <dgm:spPr/>
    </dgm:pt>
    <dgm:pt modelId="{F854A3FA-BB59-4FF4-899C-A8DE89F28EFD}" type="pres">
      <dgm:prSet presAssocID="{FCCD6C8B-1CC2-4191-B6C5-07C4A6705A7A}" presName="sibTrans" presStyleLbl="sibTrans2D1" presStyleIdx="0" presStyleCnt="0"/>
      <dgm:spPr/>
    </dgm:pt>
    <dgm:pt modelId="{0851432E-D624-499D-9804-8B648B1AF86F}" type="pres">
      <dgm:prSet presAssocID="{BADEE25E-4BB0-4CB3-B9B8-55ECD59DBF27}" presName="compNode" presStyleCnt="0"/>
      <dgm:spPr/>
    </dgm:pt>
    <dgm:pt modelId="{32E96ABF-E6BA-4162-92E0-730178DD6266}" type="pres">
      <dgm:prSet presAssocID="{BADEE25E-4BB0-4CB3-B9B8-55ECD59DBF27}" presName="iconBgRect" presStyleLbl="bgShp" presStyleIdx="1" presStyleCnt="3"/>
      <dgm:spPr/>
    </dgm:pt>
    <dgm:pt modelId="{B8AE09C2-9BD7-4F9D-82C0-4869967D4AE9}" type="pres">
      <dgm:prSet presAssocID="{BADEE25E-4BB0-4CB3-B9B8-55ECD59DBF2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83014FE-1A4C-46B1-99ED-1ED3934D6522}" type="pres">
      <dgm:prSet presAssocID="{BADEE25E-4BB0-4CB3-B9B8-55ECD59DBF27}" presName="spaceRect" presStyleCnt="0"/>
      <dgm:spPr/>
    </dgm:pt>
    <dgm:pt modelId="{97F0CD21-EC3E-456F-8FFD-190A16BE8614}" type="pres">
      <dgm:prSet presAssocID="{BADEE25E-4BB0-4CB3-B9B8-55ECD59DBF27}" presName="textRect" presStyleLbl="revTx" presStyleIdx="1" presStyleCnt="3">
        <dgm:presLayoutVars>
          <dgm:chMax val="1"/>
          <dgm:chPref val="1"/>
        </dgm:presLayoutVars>
      </dgm:prSet>
      <dgm:spPr/>
    </dgm:pt>
    <dgm:pt modelId="{83B16CC6-F698-4365-AE08-C766C9D3A39C}" type="pres">
      <dgm:prSet presAssocID="{5B92178A-C0AC-4A53-BC76-484028F06AF3}" presName="sibTrans" presStyleLbl="sibTrans2D1" presStyleIdx="0" presStyleCnt="0"/>
      <dgm:spPr/>
    </dgm:pt>
    <dgm:pt modelId="{1F915DA2-1E75-4572-BF11-9E1955503DA0}" type="pres">
      <dgm:prSet presAssocID="{90303E0A-A017-4E23-8DD1-BD0A8B7065BE}" presName="compNode" presStyleCnt="0"/>
      <dgm:spPr/>
    </dgm:pt>
    <dgm:pt modelId="{E852C68C-222F-4504-964F-71DAFA15AE17}" type="pres">
      <dgm:prSet presAssocID="{90303E0A-A017-4E23-8DD1-BD0A8B7065BE}" presName="iconBgRect" presStyleLbl="bgShp" presStyleIdx="2" presStyleCnt="3"/>
      <dgm:spPr/>
    </dgm:pt>
    <dgm:pt modelId="{4468600D-07C9-4EA0-9874-74C5FCA3842B}" type="pres">
      <dgm:prSet presAssocID="{90303E0A-A017-4E23-8DD1-BD0A8B7065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EE56BDFF-662B-4BC8-9F16-AE66F19CD939}" type="pres">
      <dgm:prSet presAssocID="{90303E0A-A017-4E23-8DD1-BD0A8B7065BE}" presName="spaceRect" presStyleCnt="0"/>
      <dgm:spPr/>
    </dgm:pt>
    <dgm:pt modelId="{756B5C51-0BA0-40EE-AF55-2E57D3202A71}" type="pres">
      <dgm:prSet presAssocID="{90303E0A-A017-4E23-8DD1-BD0A8B7065B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6522642-E3BA-4F0D-970E-05E2EE3A966A}" type="presOf" srcId="{90303E0A-A017-4E23-8DD1-BD0A8B7065BE}" destId="{756B5C51-0BA0-40EE-AF55-2E57D3202A71}" srcOrd="0" destOrd="0" presId="urn:microsoft.com/office/officeart/2018/2/layout/IconCircleList"/>
    <dgm:cxn modelId="{9655DE4C-079A-4FCD-9CD7-7D5AB724AD95}" type="presOf" srcId="{FCCD6C8B-1CC2-4191-B6C5-07C4A6705A7A}" destId="{F854A3FA-BB59-4FF4-899C-A8DE89F28EFD}" srcOrd="0" destOrd="0" presId="urn:microsoft.com/office/officeart/2018/2/layout/IconCircleList"/>
    <dgm:cxn modelId="{36DAA377-E837-4B62-B0D0-9FC11E9221D8}" type="presOf" srcId="{5B92178A-C0AC-4A53-BC76-484028F06AF3}" destId="{83B16CC6-F698-4365-AE08-C766C9D3A39C}" srcOrd="0" destOrd="0" presId="urn:microsoft.com/office/officeart/2018/2/layout/IconCircleList"/>
    <dgm:cxn modelId="{A66BABBB-F6AD-404B-9544-0CA6121FE297}" srcId="{60622D21-D166-46BB-AB73-E23936C376C5}" destId="{9D91CF54-E111-4947-8E39-50A46F534E26}" srcOrd="0" destOrd="0" parTransId="{1AABD656-CC8F-4955-8F6C-7FA3CDD7E7BF}" sibTransId="{FCCD6C8B-1CC2-4191-B6C5-07C4A6705A7A}"/>
    <dgm:cxn modelId="{A2C382BD-F8C5-40D3-B0D0-3E45CED235C1}" srcId="{60622D21-D166-46BB-AB73-E23936C376C5}" destId="{BADEE25E-4BB0-4CB3-B9B8-55ECD59DBF27}" srcOrd="1" destOrd="0" parTransId="{57D5AA56-C287-4F48-8620-AE7D0DB777AA}" sibTransId="{5B92178A-C0AC-4A53-BC76-484028F06AF3}"/>
    <dgm:cxn modelId="{517653C3-708D-45B4-A8D6-AC52F2808BA5}" srcId="{60622D21-D166-46BB-AB73-E23936C376C5}" destId="{90303E0A-A017-4E23-8DD1-BD0A8B7065BE}" srcOrd="2" destOrd="0" parTransId="{B2C93367-6167-4E8F-BD6F-4D6FCADEBB1B}" sibTransId="{EB22D3B3-E9CE-43AE-918E-141834D22FD1}"/>
    <dgm:cxn modelId="{94B63BCA-3423-43B7-925B-78EF54796464}" type="presOf" srcId="{BADEE25E-4BB0-4CB3-B9B8-55ECD59DBF27}" destId="{97F0CD21-EC3E-456F-8FFD-190A16BE8614}" srcOrd="0" destOrd="0" presId="urn:microsoft.com/office/officeart/2018/2/layout/IconCircleList"/>
    <dgm:cxn modelId="{94A7ADEB-6168-4EDD-BB7D-29CD63283AA2}" type="presOf" srcId="{9D91CF54-E111-4947-8E39-50A46F534E26}" destId="{8540283C-0E1E-45D2-9718-689E2B7C80F7}" srcOrd="0" destOrd="0" presId="urn:microsoft.com/office/officeart/2018/2/layout/IconCircleList"/>
    <dgm:cxn modelId="{2014A2F8-5EA9-4E60-8FF1-8739A321B26C}" type="presOf" srcId="{60622D21-D166-46BB-AB73-E23936C376C5}" destId="{6CEFCE82-E350-406F-AF5A-9DED37C676CB}" srcOrd="0" destOrd="0" presId="urn:microsoft.com/office/officeart/2018/2/layout/IconCircleList"/>
    <dgm:cxn modelId="{0ACBE3AB-D125-465D-BA2D-2E8163E42E8F}" type="presParOf" srcId="{6CEFCE82-E350-406F-AF5A-9DED37C676CB}" destId="{589C6EC2-B4EE-4B00-8AD2-D734964F2CA7}" srcOrd="0" destOrd="0" presId="urn:microsoft.com/office/officeart/2018/2/layout/IconCircleList"/>
    <dgm:cxn modelId="{874A3E8F-BDC4-4777-80E8-428608B7F241}" type="presParOf" srcId="{589C6EC2-B4EE-4B00-8AD2-D734964F2CA7}" destId="{783A98FD-EB48-4D5C-82E1-B654ED21442F}" srcOrd="0" destOrd="0" presId="urn:microsoft.com/office/officeart/2018/2/layout/IconCircleList"/>
    <dgm:cxn modelId="{3E44ED99-CAF5-4B88-A148-777E6E1B997D}" type="presParOf" srcId="{783A98FD-EB48-4D5C-82E1-B654ED21442F}" destId="{10D7860C-023E-40ED-80B6-4E36AB12A016}" srcOrd="0" destOrd="0" presId="urn:microsoft.com/office/officeart/2018/2/layout/IconCircleList"/>
    <dgm:cxn modelId="{1A3C0751-D190-4661-B8FC-A48377F5ED7A}" type="presParOf" srcId="{783A98FD-EB48-4D5C-82E1-B654ED21442F}" destId="{996EE95D-2A95-47D5-8FAB-005680C6FC81}" srcOrd="1" destOrd="0" presId="urn:microsoft.com/office/officeart/2018/2/layout/IconCircleList"/>
    <dgm:cxn modelId="{9346D62F-941C-4890-93F6-1709E289E8DB}" type="presParOf" srcId="{783A98FD-EB48-4D5C-82E1-B654ED21442F}" destId="{2FF2ECAF-EA74-49B5-91D0-0443B077D33F}" srcOrd="2" destOrd="0" presId="urn:microsoft.com/office/officeart/2018/2/layout/IconCircleList"/>
    <dgm:cxn modelId="{F3270D83-D66B-49F5-872D-5FFD74653975}" type="presParOf" srcId="{783A98FD-EB48-4D5C-82E1-B654ED21442F}" destId="{8540283C-0E1E-45D2-9718-689E2B7C80F7}" srcOrd="3" destOrd="0" presId="urn:microsoft.com/office/officeart/2018/2/layout/IconCircleList"/>
    <dgm:cxn modelId="{C707651A-AB54-4BC9-BD68-C370DC53CA9A}" type="presParOf" srcId="{589C6EC2-B4EE-4B00-8AD2-D734964F2CA7}" destId="{F854A3FA-BB59-4FF4-899C-A8DE89F28EFD}" srcOrd="1" destOrd="0" presId="urn:microsoft.com/office/officeart/2018/2/layout/IconCircleList"/>
    <dgm:cxn modelId="{06AA29A2-012D-4BD9-A024-6C775FDCF497}" type="presParOf" srcId="{589C6EC2-B4EE-4B00-8AD2-D734964F2CA7}" destId="{0851432E-D624-499D-9804-8B648B1AF86F}" srcOrd="2" destOrd="0" presId="urn:microsoft.com/office/officeart/2018/2/layout/IconCircleList"/>
    <dgm:cxn modelId="{6FCE8F6B-BAEB-487A-A4D6-9FAF0E26D7E3}" type="presParOf" srcId="{0851432E-D624-499D-9804-8B648B1AF86F}" destId="{32E96ABF-E6BA-4162-92E0-730178DD6266}" srcOrd="0" destOrd="0" presId="urn:microsoft.com/office/officeart/2018/2/layout/IconCircleList"/>
    <dgm:cxn modelId="{AE0135F7-5474-4B0B-9003-F74313A41F70}" type="presParOf" srcId="{0851432E-D624-499D-9804-8B648B1AF86F}" destId="{B8AE09C2-9BD7-4F9D-82C0-4869967D4AE9}" srcOrd="1" destOrd="0" presId="urn:microsoft.com/office/officeart/2018/2/layout/IconCircleList"/>
    <dgm:cxn modelId="{4B4D9CCC-EA88-4415-B791-72DEACE3BA0B}" type="presParOf" srcId="{0851432E-D624-499D-9804-8B648B1AF86F}" destId="{683014FE-1A4C-46B1-99ED-1ED3934D6522}" srcOrd="2" destOrd="0" presId="urn:microsoft.com/office/officeart/2018/2/layout/IconCircleList"/>
    <dgm:cxn modelId="{D42476FB-8E48-446B-B8E4-DF1F8F224269}" type="presParOf" srcId="{0851432E-D624-499D-9804-8B648B1AF86F}" destId="{97F0CD21-EC3E-456F-8FFD-190A16BE8614}" srcOrd="3" destOrd="0" presId="urn:microsoft.com/office/officeart/2018/2/layout/IconCircleList"/>
    <dgm:cxn modelId="{0C358E00-0ED7-4C23-A32D-288BA5EFB7BC}" type="presParOf" srcId="{589C6EC2-B4EE-4B00-8AD2-D734964F2CA7}" destId="{83B16CC6-F698-4365-AE08-C766C9D3A39C}" srcOrd="3" destOrd="0" presId="urn:microsoft.com/office/officeart/2018/2/layout/IconCircleList"/>
    <dgm:cxn modelId="{E43D2A3B-D9AE-4D91-A1C3-B0F110514074}" type="presParOf" srcId="{589C6EC2-B4EE-4B00-8AD2-D734964F2CA7}" destId="{1F915DA2-1E75-4572-BF11-9E1955503DA0}" srcOrd="4" destOrd="0" presId="urn:microsoft.com/office/officeart/2018/2/layout/IconCircleList"/>
    <dgm:cxn modelId="{6F1EE1C6-AE46-4062-A27D-AE44EBB465C3}" type="presParOf" srcId="{1F915DA2-1E75-4572-BF11-9E1955503DA0}" destId="{E852C68C-222F-4504-964F-71DAFA15AE17}" srcOrd="0" destOrd="0" presId="urn:microsoft.com/office/officeart/2018/2/layout/IconCircleList"/>
    <dgm:cxn modelId="{BB691D13-5BA0-4029-BC3B-EB8B26A9221C}" type="presParOf" srcId="{1F915DA2-1E75-4572-BF11-9E1955503DA0}" destId="{4468600D-07C9-4EA0-9874-74C5FCA3842B}" srcOrd="1" destOrd="0" presId="urn:microsoft.com/office/officeart/2018/2/layout/IconCircleList"/>
    <dgm:cxn modelId="{E05EE109-ED18-415C-8122-F809491EC875}" type="presParOf" srcId="{1F915DA2-1E75-4572-BF11-9E1955503DA0}" destId="{EE56BDFF-662B-4BC8-9F16-AE66F19CD939}" srcOrd="2" destOrd="0" presId="urn:microsoft.com/office/officeart/2018/2/layout/IconCircleList"/>
    <dgm:cxn modelId="{E8016119-1649-49D8-88D6-F7E4EF6A5741}" type="presParOf" srcId="{1F915DA2-1E75-4572-BF11-9E1955503DA0}" destId="{756B5C51-0BA0-40EE-AF55-2E57D3202A7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7860C-023E-40ED-80B6-4E36AB12A016}">
      <dsp:nvSpPr>
        <dsp:cNvPr id="0" name=""/>
        <dsp:cNvSpPr/>
      </dsp:nvSpPr>
      <dsp:spPr>
        <a:xfrm>
          <a:off x="54866" y="951585"/>
          <a:ext cx="790290" cy="7902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EE95D-2A95-47D5-8FAB-005680C6FC81}">
      <dsp:nvSpPr>
        <dsp:cNvPr id="0" name=""/>
        <dsp:cNvSpPr/>
      </dsp:nvSpPr>
      <dsp:spPr>
        <a:xfrm>
          <a:off x="220827" y="1117546"/>
          <a:ext cx="458368" cy="4583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0283C-0E1E-45D2-9718-689E2B7C80F7}">
      <dsp:nvSpPr>
        <dsp:cNvPr id="0" name=""/>
        <dsp:cNvSpPr/>
      </dsp:nvSpPr>
      <dsp:spPr>
        <a:xfrm>
          <a:off x="1014504" y="951585"/>
          <a:ext cx="1862827" cy="790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Register an Account</a:t>
          </a:r>
          <a:endParaRPr lang="en-US" sz="2400" kern="1200"/>
        </a:p>
      </dsp:txBody>
      <dsp:txXfrm>
        <a:off x="1014504" y="951585"/>
        <a:ext cx="1862827" cy="790290"/>
      </dsp:txXfrm>
    </dsp:sp>
    <dsp:sp modelId="{32E96ABF-E6BA-4162-92E0-730178DD6266}">
      <dsp:nvSpPr>
        <dsp:cNvPr id="0" name=""/>
        <dsp:cNvSpPr/>
      </dsp:nvSpPr>
      <dsp:spPr>
        <a:xfrm>
          <a:off x="3201915" y="951585"/>
          <a:ext cx="790290" cy="7902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E09C2-9BD7-4F9D-82C0-4869967D4AE9}">
      <dsp:nvSpPr>
        <dsp:cNvPr id="0" name=""/>
        <dsp:cNvSpPr/>
      </dsp:nvSpPr>
      <dsp:spPr>
        <a:xfrm>
          <a:off x="3367876" y="1117546"/>
          <a:ext cx="458368" cy="4583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0CD21-EC3E-456F-8FFD-190A16BE8614}">
      <dsp:nvSpPr>
        <dsp:cNvPr id="0" name=""/>
        <dsp:cNvSpPr/>
      </dsp:nvSpPr>
      <dsp:spPr>
        <a:xfrm>
          <a:off x="4161553" y="951585"/>
          <a:ext cx="1862827" cy="790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File a new claim</a:t>
          </a:r>
          <a:endParaRPr lang="en-US" sz="2400" kern="1200"/>
        </a:p>
      </dsp:txBody>
      <dsp:txXfrm>
        <a:off x="4161553" y="951585"/>
        <a:ext cx="1862827" cy="790290"/>
      </dsp:txXfrm>
    </dsp:sp>
    <dsp:sp modelId="{E852C68C-222F-4504-964F-71DAFA15AE17}">
      <dsp:nvSpPr>
        <dsp:cNvPr id="0" name=""/>
        <dsp:cNvSpPr/>
      </dsp:nvSpPr>
      <dsp:spPr>
        <a:xfrm>
          <a:off x="6348964" y="951585"/>
          <a:ext cx="790290" cy="7902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8600D-07C9-4EA0-9874-74C5FCA3842B}">
      <dsp:nvSpPr>
        <dsp:cNvPr id="0" name=""/>
        <dsp:cNvSpPr/>
      </dsp:nvSpPr>
      <dsp:spPr>
        <a:xfrm>
          <a:off x="6514925" y="1117546"/>
          <a:ext cx="458368" cy="4583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B5C51-0BA0-40EE-AF55-2E57D3202A71}">
      <dsp:nvSpPr>
        <dsp:cNvPr id="0" name=""/>
        <dsp:cNvSpPr/>
      </dsp:nvSpPr>
      <dsp:spPr>
        <a:xfrm>
          <a:off x="7308602" y="951585"/>
          <a:ext cx="1862827" cy="790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Upload </a:t>
          </a:r>
          <a:r>
            <a:rPr lang="en-US" sz="1800" b="1" kern="1200" dirty="0"/>
            <a:t>documentation</a:t>
          </a:r>
          <a:r>
            <a:rPr lang="en-US" sz="1600" b="1" kern="1200" dirty="0"/>
            <a:t> to case file</a:t>
          </a:r>
          <a:endParaRPr lang="en-US" sz="1600" kern="1200" dirty="0"/>
        </a:p>
      </dsp:txBody>
      <dsp:txXfrm>
        <a:off x="7308602" y="951585"/>
        <a:ext cx="1862827" cy="790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19:47:58.6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1257 59,'-29'0,"7"2,1-2,-1-1,0 0,0-2,1 0,-1-2,1 0,-25-10,31 9,0 1,-1 1,1 0,-1 1,0 0,-20 1,-103 4,51 1,-435-3,509 1,0 0,0 2,-20 4,0 1,15-4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19:52:32.9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3031 28,'-127'-2,"-137"5,128 23,32-1,79-18,-1 0,0-2,0 0,-27 0,-9-4,-243-4,218-10,54 8,-56-4,-90 12,-133-5,273-3,-59-16,60 12,-56-7,-1 3,57 6,-64-2,68 9,0 1,0 1,-58 12,-91 13,158-23,0-1,-47 0,46-3,1 1,-48 8,47-3,3-1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9T20:00:27.5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4878 367,'-22'2,"0"2,0 0,1 1,0 0,0 2,-24 11,-43 13,68-26,-14 5,-45 6,20-8,11 0,-80 2,-355-38,256 1,32-11,143 25,-1 3,-83-7,-173 17,-39 0,231-13,-28-1,-208 17,-201-5,382-11,-66-1,-507 15,739-1,-1 0,0 0,1 1,-1 0,1 0,-1 0,1 1,-1 0,1 0,-9 5,12-5,0 0,0 1,0-1,1 1,-1 0,1 0,0 0,0 0,0 0,0 0,0 1,0-1,1 1,0-1,0 1,0 0,0-1,0 1,1 7,-3 14,2 1,2-1,0 1,1-1,1 0,2 0,1 0,0 0,18 40,-17-49,0-1,1 0,1 0,0-1,1 0,0-1,1 0,1 0,0-1,1-1,0 0,0-1,1 0,1-1,24 11,14 0,1-3,1-2,1-2,0-3,73 5,289-11,-216-7,-52 1,161 5,-129 22,89 3,-54-4,-110-10,125 0,35-12,200-6,-333-8,26-2,-151 14,0 0,0-1,-1 0,1 0,0-1,-1-1,1 1,-1-1,0-1,0 1,10-7,-6 4,0 1,1 1,-1 0,1 1,0 1,0 0,0 0,0 1,17 1,40-5,-68 5,44-6,0-2,-1-1,0-3,56-23,-86 30,-1 1,1 0,-1 1,1 1,0 0,0 1,0 0,17 2,-11 0,0-2,43-5,-60 4,0 1,0-1,0 1,0-1,0 0,-1-1,1 1,0 0,-1-1,0 0,0 0,1 0,-2 0,1-1,0 1,3-8,4-7,-1 0,10-30,10-18,-17 48,-1 0,-1-1,-1 0,0-1,-1 0,-2 0,0 0,-1-1,-1 0,3-30,-7 41,1-4,-1-1,0 0,-1 0,0 0,-5-20,4 31,1 0,-1 0,0-1,0 2,0-1,-1 0,1 0,-1 1,0-1,0 1,0 0,0 0,-1 0,1 0,-1 1,1-1,-1 1,0 0,0 0,0 0,-1 1,-5-2,-301-74,273 69,-1 2,0 2,-67 1,-18-2,-655-12,516 19,210-4,-57-11,2 0,-115-11,19-1,114 12,-140-3,205 14,-1 0,-32-7,31 4,-52-3,-72-5,-3 0,-341 34,161 13,242-22,-19 1,93-12,1 2,0 0,1 1,-1 0,-20 9,-49 13,76-24,0 0,1 1,-1 1,1 0,0 0,0 0,0 2,1-1,0 1,0 0,0 0,0 1,1 0,0 1,1-1,0 1,0 1,1-1,-1 1,2 0,0 0,0 0,0 1,1-1,1 1,-1 0,2 0,-1 0,1 0,1 0,0 0,0 0,1 0,0 0,4 12,-2-13,1-1,0 0,0 0,0 0,1 0,0-1,1 0,0 0,0 0,0-1,1 0,0 0,12 8,15 7,64 31,-63-35,40 18,2-4,1-3,2-4,0-3,1-3,125 9,498-12,-693-15,456-13,308-3,571 17,-1312-1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01:38.7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3377 213 24575,'1'-3'0,"-1"-1"0,0 0 0,-1 1 0,1-1 0,-1 1 0,1-1 0,-1 0 0,0 1 0,0-1 0,-1 1 0,1 0 0,-1 0 0,0-1 0,1 1 0,-2 0 0,1 0 0,0 0 0,0 1 0,-1-1 0,1 1 0,-1-1 0,0 1 0,0 0 0,0 0 0,0 0 0,0 0 0,-6-2 0,-14-7 0,0 1 0,0 0 0,-1 2 0,0 1 0,-34-6 0,-131-9 0,17 3 0,29 2 0,-1 7 0,-194 9 0,142 4 0,-577-3 0,711 4 0,0 2 0,0 3 0,1 3 0,-68 22 0,12 1 0,-193 48 0,289-79 0,-1 2 0,1 0 0,0 1 0,1 2 0,0 0 0,0 1 0,1 1 0,-20 14 0,28-17 0,0 1 0,0 0 0,1 0 0,0 1 0,1 0 0,0 1 0,0 0 0,1 1 0,1-1 0,0 2 0,0-1 0,1 1 0,-7 24 0,-6 36 0,4 0 0,3 1 0,4 0 0,2 0 0,7 104 0,0-166 0,2-1 0,-1 0 0,2 0 0,-1-1 0,2 1 0,-1-1 0,1 1 0,1-2 0,7 11 0,66 83 0,-70-93 0,2 2 0,0-1 0,0-1 0,1 0 0,1 0 0,-1-1 0,2-1 0,-1 0 0,1-1 0,0 0 0,27 8 0,-1-4 0,0-1 0,76 6 0,-46-7 0,0 3 0,76 22 0,122 21 0,-206-45 0,16-2 0,1-2 0,114-8 0,-60-1 0,122 5 0,255-5 0,-482 2 0,0-2 0,0-1 0,0-1 0,-1-2 0,0-1 0,0 0 0,-1-2 0,0-2 0,41-23 0,25-10 0,-61 31 0,41-23 0,-33 13 0,-10 7 0,-1-1 0,0-2 0,-1 0 0,40-41 0,-38 30 0,13-15 0,41-56 0,-70 83 0,-1 0 0,-1 0 0,-1-1 0,0-1 0,-2 1 0,11-40 0,34-98 0,-45 125 0,-1-1 0,-1 0 0,-2 0 0,-1-41 0,-4-107-1365,1 158-5461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07:09.3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28 24575,'1075'0'0,"-1044"-2"0,56-10 0,-55 7 0,54-3 0,359 9 0,-425 0 0,0 1 0,34 8 0,-33-5 0,1-1 0,24 0 0,7-3 0,-22-1 0,1 1 0,-1 1 0,42 10 0,-40-7-46,1-1-1,-1-1 0,65-4 1,-45 0-1133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07:14.1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56 24575,'120'2'0,"128"-5"0,-219-1 0,-1-1 0,34-12 0,-39 10 0,0 1 0,1 1 0,0 1 0,24-1 0,-11 4 0,162 4 0,-177 1-1365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07:15.7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578 1 24575,'-31'0'0,"-29"-1"0,1 3 0,-81 13 0,90-9-74,0-2 0,-80-3 0,73-2-1069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42:47.7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54 24575,'55'21'0,"-13"-15"0,0-2 0,0-3 0,1 0 0,48-7 0,41-21 0,49-1 0,-109 17 0,-45 6 0,-1 1 0,33-1 0,-29 7 0,1 1 0,-1 1 0,47 14 0,-43-10 0,1-1 0,43 4 0,29 3 0,-72-8 0,59 2 0,-29-7 0,0 2 0,72 13 0,-62-3 0,0-4 0,112 1 0,-135-10 0,0 2 0,57 11 0,-48-6-473,115-3 0,-162-4 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20:42:49.3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1283 0 24575,'-525'0'0,"497"3"0,0 1 0,0 1 0,1 1 0,0 2 0,-40 17 0,12-6 0,31-11 0,-1-1 0,0-1 0,0 0 0,0-3 0,-1 0 0,-34 0 0,-4-5 0,-103-14 0,110 9-1365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0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9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0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0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0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8BD7A36-FE24-4667-AF3C-2924CD7BB77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98BB882-18B9-4BD7-A191-85F566AD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2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customXml" Target="../ink/ink6.xml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customXml" Target="../ink/ink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D8C3-2F8C-4A42-7A07-9A44D4310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247" y="1796995"/>
            <a:ext cx="3430947" cy="3975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tx1"/>
                </a:solidFill>
              </a:rPr>
              <a:t>How to file a Traumatic injury claim in ECOMP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E2FD6-DBD0-5164-9459-14448904E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1399" y="1085549"/>
            <a:ext cx="5579707" cy="468690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Branch 9 Steward Board December 12, 2023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NBA: Patrick Johnson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RAA: Jason Karnopp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RAA: Joel Malkush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Presented by: Samantha Hartwig NALC RWCA Regions 3,5, and 7</a:t>
            </a:r>
          </a:p>
        </p:txBody>
      </p:sp>
    </p:spTree>
    <p:extLst>
      <p:ext uri="{BB962C8B-B14F-4D97-AF65-F5344CB8AC3E}">
        <p14:creationId xmlns:p14="http://schemas.microsoft.com/office/powerpoint/2010/main" val="211650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8D089-C7B9-C3EA-4237-D5CC78D6E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3" r="66753" b="9552"/>
          <a:stretch/>
        </p:blipFill>
        <p:spPr>
          <a:xfrm>
            <a:off x="2730629" y="914400"/>
            <a:ext cx="8760645" cy="49302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118D3D-ADFC-3DD6-7F49-02BD35EFF460}"/>
                  </a:ext>
                </a:extLst>
              </p14:cNvPr>
              <p14:cNvContentPartPr/>
              <p14:nvPr/>
            </p14:nvContentPartPr>
            <p14:xfrm>
              <a:off x="5552317" y="4372746"/>
              <a:ext cx="1225800" cy="5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118D3D-ADFC-3DD6-7F49-02BD35EFF4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4317" y="4354746"/>
                <a:ext cx="1261440" cy="57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243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6F51C-854B-8EB5-7D0B-0E3AD2B08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" t="20859" r="66985" b="12683"/>
          <a:stretch/>
        </p:blipFill>
        <p:spPr>
          <a:xfrm>
            <a:off x="1376313" y="1244337"/>
            <a:ext cx="10067827" cy="48170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7A8B93-5C9E-17F7-2360-6A0ACFFCE711}"/>
                  </a:ext>
                </a:extLst>
              </p14:cNvPr>
              <p14:cNvContentPartPr/>
              <p14:nvPr/>
            </p14:nvContentPartPr>
            <p14:xfrm>
              <a:off x="4448917" y="4741026"/>
              <a:ext cx="867960" cy="20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7A8B93-5C9E-17F7-2360-6A0ACFFCE7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3277" y="4705386"/>
                <a:ext cx="939600" cy="9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DBEF5F8D-560B-1E2E-F55B-E0D5B2774340}"/>
              </a:ext>
            </a:extLst>
          </p:cNvPr>
          <p:cNvGrpSpPr/>
          <p:nvPr/>
        </p:nvGrpSpPr>
        <p:grpSpPr>
          <a:xfrm>
            <a:off x="4665997" y="5786826"/>
            <a:ext cx="367920" cy="48960"/>
            <a:chOff x="4665997" y="5786826"/>
            <a:chExt cx="367920" cy="4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12ABB1C-DBB7-5AEB-07EF-34A9A7C6457D}"/>
                    </a:ext>
                  </a:extLst>
                </p14:cNvPr>
                <p14:cNvContentPartPr/>
                <p14:nvPr/>
              </p14:nvContentPartPr>
              <p14:xfrm>
                <a:off x="4665997" y="5786826"/>
                <a:ext cx="319680" cy="20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12ABB1C-DBB7-5AEB-07EF-34A9A7C6457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29997" y="5751186"/>
                  <a:ext cx="3913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761205A-6E66-EB75-2F77-00EAA1F49B4D}"/>
                    </a:ext>
                  </a:extLst>
                </p14:cNvPr>
                <p14:cNvContentPartPr/>
                <p14:nvPr/>
              </p14:nvContentPartPr>
              <p14:xfrm>
                <a:off x="4825837" y="5825346"/>
                <a:ext cx="208080" cy="10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761205A-6E66-EB75-2F77-00EAA1F49B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90197" y="5789346"/>
                  <a:ext cx="279720" cy="8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0319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5CF6D-8DF8-0B5C-F2F7-1330FC8C8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7" r="66907" b="8857"/>
          <a:stretch/>
        </p:blipFill>
        <p:spPr>
          <a:xfrm>
            <a:off x="2328421" y="1008669"/>
            <a:ext cx="7880807" cy="38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4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37B2A-4E3A-6D10-ACC5-CD56095BA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 r="66675" b="8857"/>
          <a:stretch/>
        </p:blipFill>
        <p:spPr>
          <a:xfrm>
            <a:off x="1621410" y="1121789"/>
            <a:ext cx="8738648" cy="418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36CFD-F071-2AD0-DAD9-15CD4AF38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0" r="66907" b="9204"/>
          <a:stretch/>
        </p:blipFill>
        <p:spPr>
          <a:xfrm>
            <a:off x="2441542" y="1442301"/>
            <a:ext cx="7447176" cy="35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6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5F63-FA7B-D3E2-9EA7-2A7E228FB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3029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#13 Cause of Injury Description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04954-13C4-9438-FFEB-44734CC0A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2654"/>
            <a:ext cx="9144000" cy="3605466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I was delivering my mail walking house to house a guy approached me, pointed a gun at me and told me to give him all my mail. I gave him the mail and then he told me to run while pointing the gun at me.  I ran away from him and tripped on the concrete sidewalk landing on hard on the concrete sidewalk onto my left knee. I could not move my knee for 5 minutes. When I finally was able to move my knee, I got up and limped back to my mail truck.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73C8A-508A-2CD6-C102-4CD07885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18" r="67065" b="11628"/>
          <a:stretch/>
        </p:blipFill>
        <p:spPr>
          <a:xfrm>
            <a:off x="870321" y="937303"/>
            <a:ext cx="10291015" cy="49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24AA9B-71B2-42F7-EEB0-E13783661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5" r="67139" b="11988"/>
          <a:stretch/>
        </p:blipFill>
        <p:spPr>
          <a:xfrm>
            <a:off x="1216058" y="369735"/>
            <a:ext cx="10397765" cy="4551058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931F7A98-FD76-9108-96C1-2BDD119F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3" y="369735"/>
            <a:ext cx="11566689" cy="48055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EC891C6-E2F1-66C0-F057-FBC4D6D3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69584"/>
            <a:ext cx="10515600" cy="1218681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+ Upload police report, medical documentation, witness statement(s), carrier statement of what happened. 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+ pictures should be changed to black and white before uploading if they are in color. Pictures look better in ECOMP when they are not in color.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+ write down the DCN number for each document</a:t>
            </a:r>
          </a:p>
        </p:txBody>
      </p:sp>
    </p:spTree>
    <p:extLst>
      <p:ext uri="{BB962C8B-B14F-4D97-AF65-F5344CB8AC3E}">
        <p14:creationId xmlns:p14="http://schemas.microsoft.com/office/powerpoint/2010/main" val="1327009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BA0F7-F10D-3934-FFBB-C2B9E4DC0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5" r="66830" b="9552"/>
          <a:stretch/>
        </p:blipFill>
        <p:spPr>
          <a:xfrm>
            <a:off x="1432876" y="1690688"/>
            <a:ext cx="9813302" cy="448386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A779B2-326E-9374-B804-5631ACA8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Review your information for the claim</a:t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3C1164-B5AD-F07A-6A3A-5F949F6D4345}"/>
              </a:ext>
            </a:extLst>
          </p:cNvPr>
          <p:cNvGrpSpPr/>
          <p:nvPr/>
        </p:nvGrpSpPr>
        <p:grpSpPr>
          <a:xfrm>
            <a:off x="4600117" y="4363746"/>
            <a:ext cx="875520" cy="76680"/>
            <a:chOff x="4600117" y="4363746"/>
            <a:chExt cx="875520" cy="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05E1D2-368B-0DCC-93B6-F957C008E15C}"/>
                    </a:ext>
                  </a:extLst>
                </p14:cNvPr>
                <p14:cNvContentPartPr/>
                <p14:nvPr/>
              </p14:nvContentPartPr>
              <p14:xfrm>
                <a:off x="4600117" y="4363746"/>
                <a:ext cx="875520" cy="57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05E1D2-368B-0DCC-93B6-F957C008E15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64117" y="4328106"/>
                  <a:ext cx="947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1F24C72-2FFE-E006-05D8-C78326639C25}"/>
                    </a:ext>
                  </a:extLst>
                </p14:cNvPr>
                <p14:cNvContentPartPr/>
                <p14:nvPr/>
              </p14:nvContentPartPr>
              <p14:xfrm>
                <a:off x="4769677" y="4402266"/>
                <a:ext cx="462240" cy="38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1F24C72-2FFE-E006-05D8-C78326639C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3677" y="4366266"/>
                  <a:ext cx="533880" cy="109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1016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183C-72B1-82C7-32E9-9160D058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Select Continuation of Pay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923A0-9A77-5381-944A-E8149FFC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8" r="66907" b="8857"/>
          <a:stretch/>
        </p:blipFill>
        <p:spPr>
          <a:xfrm>
            <a:off x="1872792" y="1582310"/>
            <a:ext cx="8446416" cy="50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1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25F5-1838-89FD-4EC1-C23CE2F2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1031634"/>
            <a:ext cx="3368431" cy="4844777"/>
          </a:xfrm>
        </p:spPr>
        <p:txBody>
          <a:bodyPr>
            <a:normAutofit/>
          </a:bodyPr>
          <a:lstStyle/>
          <a:p>
            <a:r>
              <a:rPr lang="en-US" sz="4600" b="1" dirty="0">
                <a:solidFill>
                  <a:schemeClr val="tx1"/>
                </a:solidFill>
              </a:rPr>
              <a:t>Management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6E0E-9934-A793-CB3B-8929ACF83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791" y="1031634"/>
            <a:ext cx="6140590" cy="4746232"/>
          </a:xfrm>
        </p:spPr>
        <p:txBody>
          <a:bodyPr anchor="ctr">
            <a:normAutofit/>
          </a:bodyPr>
          <a:lstStyle/>
          <a:p>
            <a:r>
              <a:rPr lang="en-US" sz="1500" b="1"/>
              <a:t>ELM 544.111 </a:t>
            </a:r>
            <a:r>
              <a:rPr lang="en-US" sz="1500" b="1" i="0" u="none" strike="noStrike" baseline="0">
                <a:latin typeface="HelveticaNeueLTStd-Bd"/>
              </a:rPr>
              <a:t>General</a:t>
            </a:r>
          </a:p>
          <a:p>
            <a:r>
              <a:rPr lang="en-US" sz="1500" b="0" i="0" u="none" strike="noStrike" baseline="0">
                <a:latin typeface="HelveticaNeueLTStd-Roman"/>
              </a:rPr>
              <a:t>When a notice of traumatic injury or occupational disease is filed, the immediate supervisor is responsible for doing the following:</a:t>
            </a:r>
          </a:p>
          <a:p>
            <a:r>
              <a:rPr lang="en-US" sz="1500" b="0" i="0" u="none" strike="noStrike" baseline="0">
                <a:latin typeface="HelveticaNeueLTStd-Roman"/>
              </a:rPr>
              <a:t>a. Immediately ensuring that appropriate medical care is provided.</a:t>
            </a:r>
          </a:p>
          <a:p>
            <a:r>
              <a:rPr lang="en-US" sz="1500" b="0" i="0" u="none" strike="noStrike" baseline="0">
                <a:latin typeface="HelveticaNeueLTStd-Roman"/>
              </a:rPr>
              <a:t>b. Providing the employee a Form CA-1 or a Form CA-2.</a:t>
            </a:r>
          </a:p>
          <a:p>
            <a:r>
              <a:rPr lang="en-US" sz="1500" b="0" i="0" u="none" strike="noStrike" baseline="0">
                <a:latin typeface="HelveticaNeueLTStd-Roman"/>
              </a:rPr>
              <a:t>c. Completing the receipt attached to Form CA-1 or CA-2 and giving the receipt to the employee or the employee’s representative.</a:t>
            </a:r>
          </a:p>
          <a:p>
            <a:r>
              <a:rPr lang="en-US" sz="1500" b="0" i="0" u="none" strike="noStrike" baseline="0">
                <a:latin typeface="HelveticaNeueLTStd-Roman"/>
              </a:rPr>
              <a:t>d. Investigating all reported job-related injuries and/or illnesses.</a:t>
            </a:r>
          </a:p>
          <a:p>
            <a:r>
              <a:rPr lang="en-US" sz="1500" b="0" i="0" u="none" strike="noStrike" baseline="0">
                <a:latin typeface="HelveticaNeueLTStd-Roman"/>
              </a:rPr>
              <a:t>e. Immediately notifying the control office or control point of an injury, disease, or illness.</a:t>
            </a:r>
          </a:p>
          <a:p>
            <a:r>
              <a:rPr lang="en-US" sz="1500" b="0" i="0" u="none" strike="noStrike" baseline="0">
                <a:latin typeface="HelveticaNeueLTStd-Roman"/>
              </a:rPr>
              <a:t>f. Prompt completion and forwarding of Form CA-1 or CA-2 to the control office or control point on the same day it is received from the employee.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0388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05529-762D-C512-CBAC-3E274E06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2" y="1031634"/>
            <a:ext cx="3368431" cy="4844777"/>
          </a:xfrm>
        </p:spPr>
        <p:txBody>
          <a:bodyPr>
            <a:normAutofit/>
          </a:bodyPr>
          <a:lstStyle/>
          <a:p>
            <a:r>
              <a:rPr lang="en-US" sz="4600" b="1" dirty="0">
                <a:solidFill>
                  <a:schemeClr val="tx1"/>
                </a:solidFill>
              </a:rPr>
              <a:t>Management Requirements</a:t>
            </a:r>
            <a:endParaRPr lang="en-US" sz="4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02C0B-BA44-84FB-5426-1B466F62F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791" y="270345"/>
            <a:ext cx="6140590" cy="6098650"/>
          </a:xfrm>
        </p:spPr>
        <p:txBody>
          <a:bodyPr anchor="ctr">
            <a:normAutofit/>
          </a:bodyPr>
          <a:lstStyle/>
          <a:p>
            <a:r>
              <a:rPr lang="en-US" sz="1700" b="1" i="0" u="none" strike="noStrike" baseline="0" dirty="0">
                <a:latin typeface="HelveticaNeueLTStd-Roman"/>
              </a:rPr>
              <a:t>544.112 </a:t>
            </a:r>
            <a:r>
              <a:rPr lang="en-US" sz="1700" b="1" i="0" u="none" strike="noStrike" baseline="0" dirty="0">
                <a:latin typeface="HelveticaNeueLTStd-Bd"/>
              </a:rPr>
              <a:t>Traumatic Injuries</a:t>
            </a:r>
          </a:p>
          <a:p>
            <a:pPr marL="0" indent="0">
              <a:buNone/>
            </a:pPr>
            <a:r>
              <a:rPr lang="en-US" sz="1700" b="0" i="0" u="none" strike="noStrike" baseline="0" dirty="0">
                <a:latin typeface="HelveticaNeueLTStd-Roman"/>
              </a:rPr>
              <a:t>In case of a traumatic injury, </a:t>
            </a:r>
            <a:r>
              <a:rPr lang="en-US" sz="1700" b="1" i="0" u="sng" strike="noStrike" baseline="0" dirty="0">
                <a:latin typeface="HelveticaNeueLTStd-Roman"/>
              </a:rPr>
              <a:t>the supervisor must advise the employee of the following</a:t>
            </a:r>
            <a:r>
              <a:rPr lang="en-US" sz="1700" b="1" i="0" u="none" strike="noStrike" baseline="0" dirty="0">
                <a:latin typeface="HelveticaNeueLTStd-Roman"/>
              </a:rPr>
              <a:t>:</a:t>
            </a:r>
          </a:p>
          <a:p>
            <a:pPr marL="0" indent="0">
              <a:buNone/>
            </a:pPr>
            <a:endParaRPr lang="en-US" sz="1700" b="0" i="0" u="none" strike="noStrike" baseline="0" dirty="0">
              <a:latin typeface="HelveticaNeueLTStd-Roman"/>
            </a:endParaRPr>
          </a:p>
          <a:p>
            <a:pPr marL="0" indent="0">
              <a:buNone/>
            </a:pPr>
            <a:r>
              <a:rPr lang="en-US" sz="1700" b="0" i="0" u="none" strike="noStrike" baseline="0" dirty="0">
                <a:latin typeface="HelveticaNeueLTStd-Roman"/>
              </a:rPr>
              <a:t>a. The right to select a physician of choice.</a:t>
            </a:r>
          </a:p>
          <a:p>
            <a:pPr marL="0" indent="0">
              <a:buNone/>
            </a:pPr>
            <a:r>
              <a:rPr lang="en-US" sz="1700" b="0" i="0" u="none" strike="noStrike" baseline="0" dirty="0">
                <a:latin typeface="HelveticaNeueLTStd-Roman"/>
              </a:rPr>
              <a:t>b. If the injury is disabling, the right to either of the following:</a:t>
            </a:r>
          </a:p>
          <a:p>
            <a:pPr marL="0" indent="0">
              <a:buNone/>
            </a:pPr>
            <a:r>
              <a:rPr lang="en-US" sz="1700" b="0" i="0" u="none" strike="noStrike" baseline="0" dirty="0">
                <a:latin typeface="HelveticaNeueLTStd-Roman"/>
              </a:rPr>
              <a:t>(1) </a:t>
            </a:r>
            <a:r>
              <a:rPr lang="en-US" sz="1700" b="1" i="0" u="none" strike="noStrike" baseline="0" dirty="0">
                <a:latin typeface="HelveticaNeueLTStd-Roman"/>
              </a:rPr>
              <a:t>To elect COP for up to 45 calendar days</a:t>
            </a:r>
            <a:r>
              <a:rPr lang="en-US" sz="1700" b="0" i="0" u="none" strike="noStrike" baseline="0" dirty="0">
                <a:latin typeface="HelveticaNeueLTStd-Roman"/>
              </a:rPr>
              <a:t>. </a:t>
            </a:r>
          </a:p>
          <a:p>
            <a:pPr marL="0" indent="0">
              <a:buNone/>
            </a:pPr>
            <a:r>
              <a:rPr lang="en-US" sz="1700" b="0" i="0" u="none" strike="noStrike" baseline="0" dirty="0">
                <a:latin typeface="HelveticaNeueLTStd-Roman"/>
              </a:rPr>
              <a:t>(2) To use annual or sick leave. An employee may subsequently request COP (subject to leave carryover provisions) in lieu of previously requested sick and/or annual leave, but such a request must be made within 1 year of the date the leave was used, or within 1 year of the date of OWCP’s approval of the claim, whichever is later.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778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A5F6-9D9D-9F61-D6C0-1E1EB0267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5030"/>
            <a:ext cx="9144000" cy="1598213"/>
          </a:xfrm>
        </p:spPr>
        <p:txBody>
          <a:bodyPr>
            <a:normAutofit fontScale="90000"/>
          </a:bodyPr>
          <a:lstStyle/>
          <a:p>
            <a:r>
              <a:rPr lang="en-US" sz="4400" b="0" i="0" u="none" strike="noStrike" baseline="0" dirty="0">
                <a:solidFill>
                  <a:srgbClr val="000000"/>
                </a:solidFill>
                <a:latin typeface="HelveticaNeueLTStd-Roman"/>
              </a:rPr>
              <a:t>545.21 </a:t>
            </a:r>
            <a:r>
              <a:rPr lang="en-US" sz="4400" b="1" i="0" u="none" strike="noStrike" baseline="0" dirty="0">
                <a:solidFill>
                  <a:srgbClr val="000000"/>
                </a:solidFill>
                <a:latin typeface="HelveticaNeueLTStd-Bd"/>
              </a:rPr>
              <a:t>Traumatic Injury</a:t>
            </a:r>
            <a:br>
              <a:rPr lang="en-US" sz="6000" b="1" i="0" u="none" strike="noStrike" baseline="0" dirty="0">
                <a:solidFill>
                  <a:srgbClr val="000000"/>
                </a:solidFill>
                <a:latin typeface="HelveticaNeueLTStd-Bd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3A2A1-0848-9E1E-13C0-3885C100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18699"/>
            <a:ext cx="9144000" cy="4953664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545.21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HelveticaNeueLTStd-Bd"/>
              </a:rPr>
              <a:t>Traumatic Injury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 the control office or control point must authorize such examination and/or treatment by issuing a Form CA-16.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 Form CA-16 is used for all traumatic injuries requiring medical attention.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 The control office or control point must advise the employee of the right to an initial choice of physician (see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HelveticaNeueLTStd-Roman"/>
              </a:rPr>
              <a:t>543.3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The control office or control point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HelveticaNeueLTStd-Roman"/>
              </a:rPr>
              <a:t>must promptly authorize medical treatment by issuing the employee a </a:t>
            </a:r>
            <a:r>
              <a:rPr lang="en-US" sz="1800" b="1" i="0" u="sng" strike="noStrike" baseline="0" dirty="0">
                <a:solidFill>
                  <a:srgbClr val="000000"/>
                </a:solidFill>
                <a:latin typeface="HelveticaNeueLTStd-Roman"/>
              </a:rPr>
              <a:t>properly executed Form CA-16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within 4 hours of the claimed injury. 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HelveticaNeueLTStd-Roman"/>
              </a:rPr>
              <a:t>Management must sign the CA-16 to make it a properly executed CA-16 in box 8</a:t>
            </a:r>
          </a:p>
          <a:p>
            <a:pPr lvl="1" algn="l"/>
            <a:endParaRPr lang="en-US" sz="1400" b="0" i="0" u="none" strike="noStrike" baseline="0" dirty="0">
              <a:solidFill>
                <a:srgbClr val="000000"/>
              </a:solidFill>
              <a:latin typeface="HelveticaNeueLTStd-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HelveticaNeueLTStd-Roman"/>
              </a:rPr>
              <a:t>If the control office or control point gives verbal authorization for care, Form CA-16 should be issued within 48 hours. The control office or control point is not required to issue a Form CA-16 more than one week after the occurrence of the claimed injury.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2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9827-D236-F076-6400-9CD9E652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153845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WWW.ECOMP.DOL.GOV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CF71070-266C-CC21-A9CC-59A4EDAB8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045590"/>
              </p:ext>
            </p:extLst>
          </p:nvPr>
        </p:nvGraphicFramePr>
        <p:xfrm>
          <a:off x="667512" y="3156668"/>
          <a:ext cx="9226296" cy="2693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67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3B954-6AE0-F7E3-B13F-A5BD7FB77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6" t="19073" r="66674" b="9475"/>
          <a:stretch/>
        </p:blipFill>
        <p:spPr>
          <a:xfrm>
            <a:off x="1489435" y="254525"/>
            <a:ext cx="9370243" cy="564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D8A680-2C73-2E16-C9D8-2E4CB67C5412}"/>
                  </a:ext>
                </a:extLst>
              </p14:cNvPr>
              <p14:cNvContentPartPr/>
              <p14:nvPr/>
            </p14:nvContentPartPr>
            <p14:xfrm>
              <a:off x="8521597" y="977946"/>
              <a:ext cx="45252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D8A680-2C73-2E16-C9D8-2E4CB67C54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957" y="870306"/>
                <a:ext cx="560160" cy="23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283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E0FB3-78CF-0D5A-A4E3-E0F9BA04E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 r="66753" b="8508"/>
          <a:stretch/>
        </p:blipFill>
        <p:spPr>
          <a:xfrm>
            <a:off x="2300140" y="556181"/>
            <a:ext cx="9040305" cy="56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45962-58F5-1A0F-4839-F2F55AB5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 r="66598" b="8857"/>
          <a:stretch/>
        </p:blipFill>
        <p:spPr>
          <a:xfrm>
            <a:off x="1225486" y="575034"/>
            <a:ext cx="10171520" cy="54769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3133A-5AAA-3CD7-1F67-122504CA0182}"/>
                  </a:ext>
                </a:extLst>
              </p14:cNvPr>
              <p14:cNvContentPartPr/>
              <p14:nvPr/>
            </p14:nvContentPartPr>
            <p14:xfrm>
              <a:off x="4470517" y="4024266"/>
              <a:ext cx="1091160" cy="3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3133A-5AAA-3CD7-1F67-122504CA01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6877" y="3916626"/>
                <a:ext cx="1198800" cy="2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75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412D3-0696-8228-ED71-CB1EFE009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21556" r="67449" b="8856"/>
          <a:stretch/>
        </p:blipFill>
        <p:spPr>
          <a:xfrm>
            <a:off x="1696822" y="961534"/>
            <a:ext cx="9200563" cy="52318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906699-84AA-D8E1-CABC-E4F2AADE44CD}"/>
                  </a:ext>
                </a:extLst>
              </p14:cNvPr>
              <p14:cNvContentPartPr/>
              <p14:nvPr/>
            </p14:nvContentPartPr>
            <p14:xfrm>
              <a:off x="6134077" y="4411266"/>
              <a:ext cx="1756080" cy="397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906699-84AA-D8E1-CABC-E4F2AADE44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0077" y="4303266"/>
                <a:ext cx="1863720" cy="61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6205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130</TotalTime>
  <Words>660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HelveticaNeueLTStd-Bd</vt:lpstr>
      <vt:lpstr>HelveticaNeueLTStd-Roman</vt:lpstr>
      <vt:lpstr>Wingdings</vt:lpstr>
      <vt:lpstr>Wingdings 3</vt:lpstr>
      <vt:lpstr>Metropolitan</vt:lpstr>
      <vt:lpstr>How to file a Traumatic injury claim in ECOMP </vt:lpstr>
      <vt:lpstr>Management Requirements</vt:lpstr>
      <vt:lpstr>Management Requirements</vt:lpstr>
      <vt:lpstr>545.21 Traumatic Injury </vt:lpstr>
      <vt:lpstr>WWW.ECOMP.DOL.GOV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#13 Cause of Injury Description </vt:lpstr>
      <vt:lpstr>PowerPoint Presentation</vt:lpstr>
      <vt:lpstr>PowerPoint Presentation</vt:lpstr>
      <vt:lpstr>Review your information for the claim </vt:lpstr>
      <vt:lpstr>Select Continuation of Pay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Hartwig</dc:creator>
  <cp:lastModifiedBy>Samantha Hartwig</cp:lastModifiedBy>
  <cp:revision>5</cp:revision>
  <dcterms:created xsi:type="dcterms:W3CDTF">2023-11-29T19:41:32Z</dcterms:created>
  <dcterms:modified xsi:type="dcterms:W3CDTF">2023-12-12T17:34:33Z</dcterms:modified>
</cp:coreProperties>
</file>